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handoutMasterIdLst>
    <p:handoutMasterId r:id="rId15"/>
  </p:handoutMasterIdLst>
  <p:sldIdLst>
    <p:sldId id="322" r:id="rId2"/>
    <p:sldId id="321" r:id="rId3"/>
    <p:sldId id="296" r:id="rId4"/>
    <p:sldId id="323" r:id="rId5"/>
    <p:sldId id="324" r:id="rId6"/>
    <p:sldId id="259" r:id="rId7"/>
    <p:sldId id="325" r:id="rId8"/>
    <p:sldId id="326" r:id="rId9"/>
    <p:sldId id="327" r:id="rId10"/>
    <p:sldId id="328" r:id="rId11"/>
    <p:sldId id="329" r:id="rId12"/>
    <p:sldId id="297" r:id="rId13"/>
  </p:sldIdLst>
  <p:sldSz cx="12190413" cy="6859588"/>
  <p:notesSz cx="6858000" cy="9144000"/>
  <p:embeddedFontLst>
    <p:embeddedFont>
      <p:font typeface="굴림체" panose="020B0609000101010101" pitchFamily="49" charset="-127"/>
      <p:regular r:id="rId16"/>
    </p:embeddedFont>
    <p:embeddedFont>
      <p:font typeface="맑은 고딕" panose="020B0503020000020004" pitchFamily="34" charset="-127"/>
      <p:regular r:id="rId17"/>
      <p:bold r:id="rId18"/>
    </p:embeddedFon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
      <p:font typeface="Noto Sans" panose="020B0604020202020204" charset="0"/>
      <p:regular r:id="rId25"/>
      <p:bold r:id="rId26"/>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A87A85"/>
    <a:srgbClr val="575757"/>
    <a:srgbClr val="D2BDA8"/>
    <a:srgbClr val="825335"/>
    <a:srgbClr val="595900"/>
    <a:srgbClr val="595901"/>
    <a:srgbClr val="CECECD"/>
    <a:srgbClr val="000000"/>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85553" autoAdjust="0"/>
  </p:normalViewPr>
  <p:slideViewPr>
    <p:cSldViewPr>
      <p:cViewPr varScale="1">
        <p:scale>
          <a:sx n="73" d="100"/>
          <a:sy n="73" d="100"/>
        </p:scale>
        <p:origin x="1301" y="67"/>
      </p:cViewPr>
      <p:guideLst>
        <p:guide orient="horz" pos="2160"/>
        <p:guide pos="2880"/>
        <p:guide orient="horz" pos="2161"/>
        <p:guide pos="3840"/>
      </p:guideLst>
    </p:cSldViewPr>
  </p:slideViewPr>
  <p:notesTextViewPr>
    <p:cViewPr>
      <p:scale>
        <a:sx n="3" d="2"/>
        <a:sy n="3" d="2"/>
      </p:scale>
      <p:origin x="0" y="-168"/>
    </p:cViewPr>
  </p:notesTextViewPr>
  <p:sorterViewPr>
    <p:cViewPr varScale="1">
      <p:scale>
        <a:sx n="1" d="1"/>
        <a:sy n="1" d="1"/>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2021-03-18</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2021-03-18</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nba.com/"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tats.nba.co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295227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01 – Raptors] </a:t>
            </a: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The Toronto Raptors are an NBA championship team with a $2.5 billion market capitalization. Key players added in 2019 contributed to critical wins during the season and championship playoff run. The team has been in decline since being crowned 2019 NBA champions.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02 – GM] </a:t>
            </a: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The team’s General Manager (GM) and owners are seeking recommendations on improving the team’s chances at another championship run while preserving the team’s long-term future. The recommendations will be in the form of marginal/minor improvements to the player roster. The stakeholders intend to either maintain or improve on the number of wins during the regular season and more importantly during the playoffs.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The organization wants to retain a public interest in the team while improving the team’s performance without rebuilding the entire team. A spot in the NBA finals while maintaining the number of regular-season wins would be ideal.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To attain the requirements outlined by the management, we are looking to determine what features affect team wins/losses and predict how this can be improved/reduced through changes in the team’s roster.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Primary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primary objective of this analysis is to determine which features are important to the Toronto Raptors team to produce more wins in the regular season and the playoffs. </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02 - Secondary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secondary objective is to review team players’ performance-to-cost effectiveness.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03 – Data scop]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scope of this analysis will be to focus on the historical player data from 2005 to 2020 as this closely represent the players of the current era. The performance baseline of the team and players will be established using the data for The Toronto Raptors 2019-2020 season. These statistics will be used to indicate performance features for the team and the individual players.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The data for this analysis is hosted by </a:t>
            </a:r>
            <a:r>
              <a:rPr lang="en-US" sz="14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nba.com</a:t>
            </a:r>
            <a:r>
              <a:rPr lang="en-US" sz="1400" dirty="0">
                <a:effectLst/>
                <a:latin typeface="Arial" panose="020B0604020202020204" pitchFamily="34" charset="0"/>
                <a:ea typeface="Calibri" panose="020F0502020204030204" pitchFamily="34" charset="0"/>
                <a:cs typeface="Times New Roman" panose="02020603050405020304" pitchFamily="18" charset="0"/>
              </a:rPr>
              <a:t>; It is made available via webservices through </a:t>
            </a:r>
            <a:r>
              <a:rPr lang="en-US" sz="14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4"/>
              </a:rPr>
              <a:t>stats.nba.com</a:t>
            </a: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14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developed by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Swar</a:t>
            </a:r>
            <a:r>
              <a:rPr lang="en-US" sz="1400" dirty="0">
                <a:effectLst/>
                <a:latin typeface="Arial" panose="020B0604020202020204" pitchFamily="34" charset="0"/>
                <a:ea typeface="Calibri" panose="020F0502020204030204" pitchFamily="34" charset="0"/>
                <a:cs typeface="Times New Roman" panose="02020603050405020304" pitchFamily="18" charset="0"/>
              </a:rPr>
              <a:t> Patel. There are more than 250 endpoints (the method to request information through the API) available.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Player stats table]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use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playergamelogs</a:t>
            </a:r>
            <a:r>
              <a:rPr lang="en-US" sz="1400" dirty="0">
                <a:effectLst/>
                <a:latin typeface="Arial" panose="020B0604020202020204" pitchFamily="34" charset="0"/>
                <a:ea typeface="Calibri" panose="020F0502020204030204" pitchFamily="34" charset="0"/>
                <a:cs typeface="Times New Roman" panose="02020603050405020304" pitchFamily="18" charset="0"/>
              </a:rPr>
              <a:t> to pull out player statistics by game as see in the table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0" dirty="0">
                <a:solidFill>
                  <a:srgbClr val="2D2E2D"/>
                </a:solidFill>
              </a:rPr>
              <a:t>We pulled player salary data from various sites and</a:t>
            </a: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04 – Player salaries table] </a:t>
            </a:r>
          </a:p>
          <a:p>
            <a:pPr marL="0" marR="0" lvl="0" indent="0" algn="l" rtl="0">
              <a:lnSpc>
                <a:spcPct val="100000"/>
              </a:lnSpc>
              <a:spcBef>
                <a:spcPts val="0"/>
              </a:spcBef>
              <a:spcAft>
                <a:spcPts val="0"/>
              </a:spcAft>
              <a:buClr>
                <a:srgbClr val="000000"/>
              </a:buClr>
              <a:buSzPts val="1400"/>
              <a:buFont typeface="Arial"/>
              <a:buNone/>
            </a:pPr>
            <a:r>
              <a:rPr lang="en-US" sz="1050" b="0" dirty="0">
                <a:solidFill>
                  <a:srgbClr val="2D2E2D"/>
                </a:solidFill>
              </a:rPr>
              <a:t>merged it together to produce a salary dataset. </a:t>
            </a: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Player salaries historical] </a:t>
            </a:r>
          </a:p>
          <a:p>
            <a:pPr marL="0" marR="0" lvl="0" indent="0" algn="l" rtl="0">
              <a:lnSpc>
                <a:spcPct val="100000"/>
              </a:lnSpc>
              <a:spcBef>
                <a:spcPts val="0"/>
              </a:spcBef>
              <a:spcAft>
                <a:spcPts val="0"/>
              </a:spcAft>
              <a:buClr>
                <a:srgbClr val="000000"/>
              </a:buClr>
              <a:buSzPts val="1400"/>
              <a:buFont typeface="Arial"/>
              <a:buNone/>
            </a:pPr>
            <a:r>
              <a:rPr lang="en-US" sz="1050" b="0" dirty="0">
                <a:solidFill>
                  <a:srgbClr val="2D2E2D"/>
                </a:solidFill>
              </a:rPr>
              <a:t>both historical contracts from ESPN and</a:t>
            </a:r>
          </a:p>
          <a:p>
            <a:pPr marL="0" marR="0" lvl="0" indent="0" algn="l" rtl="0">
              <a:lnSpc>
                <a:spcPct val="100000"/>
              </a:lnSpc>
              <a:spcBef>
                <a:spcPts val="0"/>
              </a:spcBef>
              <a:spcAft>
                <a:spcPts val="0"/>
              </a:spcAft>
              <a:buClr>
                <a:srgbClr val="000000"/>
              </a:buClr>
              <a:buSzPts val="1400"/>
              <a:buFont typeface="Arial"/>
              <a:buNone/>
            </a:pPr>
            <a:endParaRPr lang="en-US" sz="1050" b="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06 – Player salaries current]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0" dirty="0">
                <a:solidFill>
                  <a:srgbClr val="2D2E2D"/>
                </a:solidFill>
              </a:rPr>
              <a:t>current contracts </a:t>
            </a: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[Just pause for a couple of seconds] </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399722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The overall implementation will be in 5 phases with a deliverable provided at the end of each phase. Completion of the final report is targeted for Apr 15</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along with a presentation to summarizing the recommendations outlined in the report.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2625812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2074910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2021-03-18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2021-03-18</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2021-03-18</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2021-03-18</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2021-03-18</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br>
              <a:rPr lang="en-US" altLang="ko-KR" sz="3000" dirty="0"/>
            </a:br>
            <a:r>
              <a:rPr lang="en-US" altLang="ko-KR" sz="3000" dirty="0"/>
              <a:t>Interim Progress</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Recommendations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Text goes here</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698153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Organization</a:t>
            </a:r>
            <a:endParaRPr lang="ko-KR" altLang="en-US" dirty="0"/>
          </a:p>
        </p:txBody>
      </p:sp>
      <p:sp>
        <p:nvSpPr>
          <p:cNvPr id="4" name="내용 개체 틀 3"/>
          <p:cNvSpPr>
            <a:spLocks noGrp="1"/>
          </p:cNvSpPr>
          <p:nvPr>
            <p:ph idx="1"/>
          </p:nvPr>
        </p:nvSpPr>
        <p:spPr/>
        <p:txBody>
          <a:bodyPr/>
          <a:lstStyle/>
          <a:p>
            <a:pPr>
              <a:buFont typeface="Arial" panose="020B0604020202020204" pitchFamily="34" charset="0"/>
              <a:buChar char="•"/>
            </a:pPr>
            <a:r>
              <a:rPr lang="en-US" altLang="ko-KR" dirty="0"/>
              <a:t>The Toronto Raptors are an NBA championship team with a $2.5 billion market capitalization.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pic>
        <p:nvPicPr>
          <p:cNvPr id="5" name="Picture 4">
            <a:extLst>
              <a:ext uri="{FF2B5EF4-FFF2-40B4-BE49-F238E27FC236}">
                <a16:creationId xmlns:a16="http://schemas.microsoft.com/office/drawing/2014/main" id="{08316461-FCC6-44AF-8F15-DDC45DAD32D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98662" y="2781722"/>
            <a:ext cx="8890000" cy="32721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dirty="0"/>
          </a:p>
          <a:p>
            <a:pPr>
              <a:buFont typeface="Arial" panose="020B0604020202020204" pitchFamily="34" charset="0"/>
              <a:buChar char="•"/>
            </a:pPr>
            <a:r>
              <a:rPr lang="en-US" altLang="ko-KR" dirty="0"/>
              <a:t>The secondary objective is to review team players’ performance-to-cost effectiveness. </a:t>
            </a:r>
          </a:p>
          <a:p>
            <a:pPr>
              <a:buFont typeface="Arial" panose="020B0604020202020204" pitchFamily="34" charset="0"/>
              <a:buChar char="•"/>
            </a:pPr>
            <a:endParaRPr lang="en-US" altLang="ko-KR" dirty="0"/>
          </a:p>
          <a:p>
            <a:pPr>
              <a:buFont typeface="Arial" panose="020B0604020202020204" pitchFamily="34" charset="0"/>
              <a:buChar char="•"/>
            </a:pPr>
            <a:r>
              <a:rPr lang="en-US" altLang="ko-KR" dirty="0"/>
              <a:t>Focus on the historical player data from 2005 to 2020 as this closely represent the players of the current era</a:t>
            </a:r>
          </a:p>
          <a:p>
            <a:endParaRPr lang="ko-KR"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Data</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Open access API (</a:t>
            </a:r>
            <a:r>
              <a:rPr lang="en-US" altLang="ko-KR" dirty="0" err="1"/>
              <a:t>nba_api</a:t>
            </a:r>
            <a:r>
              <a:rPr lang="en-US" altLang="ko-KR" dirty="0"/>
              <a:t>) created by </a:t>
            </a:r>
            <a:r>
              <a:rPr lang="en-US" altLang="ko-KR" dirty="0" err="1"/>
              <a:t>Swar</a:t>
            </a:r>
            <a:r>
              <a:rPr lang="en-US" altLang="ko-KR" dirty="0"/>
              <a:t> Patel was used to gather NBA player statistics from stats.nba.com</a:t>
            </a:r>
          </a:p>
          <a:p>
            <a:pPr>
              <a:buFont typeface="Arial" panose="020B0604020202020204" pitchFamily="34" charset="0"/>
              <a:buChar char="•"/>
            </a:pPr>
            <a:endParaRPr lang="en-US" altLang="ko-KR" dirty="0"/>
          </a:p>
          <a:p>
            <a:pPr>
              <a:buFont typeface="Arial" panose="020B0604020202020204" pitchFamily="34" charset="0"/>
              <a:buChar char="•"/>
            </a:pPr>
            <a:endParaRPr lang="en-US" altLang="ko-KR" dirty="0"/>
          </a:p>
          <a:p>
            <a:pPr>
              <a:buFont typeface="Arial" panose="020B0604020202020204" pitchFamily="34" charset="0"/>
              <a:buChar char="•"/>
            </a:pPr>
            <a:endParaRPr lang="en-US" altLang="ko-KR" dirty="0"/>
          </a:p>
          <a:p>
            <a:pPr>
              <a:buFont typeface="Arial" panose="020B0604020202020204" pitchFamily="34" charset="0"/>
              <a:buChar char="•"/>
            </a:pPr>
            <a:r>
              <a:rPr lang="en-US" altLang="ko-KR" dirty="0"/>
              <a:t>Created a player salary dataset from historical player salary data gathered from espn.com/</a:t>
            </a:r>
            <a:r>
              <a:rPr lang="en-US" altLang="ko-KR" dirty="0" err="1"/>
              <a:t>nba</a:t>
            </a:r>
            <a:r>
              <a:rPr lang="en-US" altLang="ko-KR" dirty="0"/>
              <a:t>/salaries along with future salary data from hoopshype.com/salaries</a:t>
            </a:r>
          </a:p>
          <a:p>
            <a:endParaRPr lang="ko-KR" altLang="en-US" dirty="0"/>
          </a:p>
        </p:txBody>
      </p:sp>
      <p:pic>
        <p:nvPicPr>
          <p:cNvPr id="4" name="Picture 3">
            <a:extLst>
              <a:ext uri="{FF2B5EF4-FFF2-40B4-BE49-F238E27FC236}">
                <a16:creationId xmlns:a16="http://schemas.microsoft.com/office/drawing/2014/main" id="{956EA098-20E6-4B4C-B208-2D3E3044807D}"/>
              </a:ext>
            </a:extLst>
          </p:cNvPr>
          <p:cNvPicPr>
            <a:picLocks noChangeAspect="1"/>
          </p:cNvPicPr>
          <p:nvPr/>
        </p:nvPicPr>
        <p:blipFill>
          <a:blip r:embed="rId3"/>
          <a:stretch>
            <a:fillRect/>
          </a:stretch>
        </p:blipFill>
        <p:spPr>
          <a:xfrm>
            <a:off x="910630" y="2277666"/>
            <a:ext cx="10899554" cy="845700"/>
          </a:xfrm>
          <a:prstGeom prst="rect">
            <a:avLst/>
          </a:prstGeom>
        </p:spPr>
      </p:pic>
      <p:pic>
        <p:nvPicPr>
          <p:cNvPr id="5" name="Picture 4">
            <a:extLst>
              <a:ext uri="{FF2B5EF4-FFF2-40B4-BE49-F238E27FC236}">
                <a16:creationId xmlns:a16="http://schemas.microsoft.com/office/drawing/2014/main" id="{C6D37413-8AD5-4B42-A5EB-B7CA79A97EB5}"/>
              </a:ext>
            </a:extLst>
          </p:cNvPr>
          <p:cNvPicPr>
            <a:picLocks noChangeAspect="1"/>
          </p:cNvPicPr>
          <p:nvPr/>
        </p:nvPicPr>
        <p:blipFill>
          <a:blip r:embed="rId4"/>
          <a:stretch>
            <a:fillRect/>
          </a:stretch>
        </p:blipFill>
        <p:spPr>
          <a:xfrm>
            <a:off x="1611834" y="4225829"/>
            <a:ext cx="8966743" cy="1148181"/>
          </a:xfrm>
          <a:prstGeom prst="rect">
            <a:avLst/>
          </a:prstGeom>
        </p:spPr>
      </p:pic>
    </p:spTree>
    <p:extLst>
      <p:ext uri="{BB962C8B-B14F-4D97-AF65-F5344CB8AC3E}">
        <p14:creationId xmlns:p14="http://schemas.microsoft.com/office/powerpoint/2010/main" val="4206824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Planning</a:t>
            </a:r>
          </a:p>
        </p:txBody>
      </p:sp>
      <p:pic>
        <p:nvPicPr>
          <p:cNvPr id="7" name="Picture 6">
            <a:extLst>
              <a:ext uri="{FF2B5EF4-FFF2-40B4-BE49-F238E27FC236}">
                <a16:creationId xmlns:a16="http://schemas.microsoft.com/office/drawing/2014/main" id="{015669A9-31EE-4783-ACE7-42DDD881B61F}"/>
              </a:ext>
            </a:extLst>
          </p:cNvPr>
          <p:cNvPicPr/>
          <p:nvPr/>
        </p:nvPicPr>
        <p:blipFill>
          <a:blip r:embed="rId3"/>
          <a:stretch>
            <a:fillRect/>
          </a:stretch>
        </p:blipFill>
        <p:spPr>
          <a:xfrm>
            <a:off x="1846733" y="1629594"/>
            <a:ext cx="10081121" cy="5040560"/>
          </a:xfrm>
          <a:prstGeom prst="rect">
            <a:avLst/>
          </a:prstGeom>
        </p:spPr>
      </p:pic>
    </p:spTree>
    <p:extLst>
      <p:ext uri="{BB962C8B-B14F-4D97-AF65-F5344CB8AC3E}">
        <p14:creationId xmlns:p14="http://schemas.microsoft.com/office/powerpoint/2010/main" val="3727467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511030" y="1013751"/>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Assumptions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511030" y="1917626"/>
            <a:ext cx="4464496" cy="523220"/>
            <a:chOff x="6311230" y="1989634"/>
            <a:chExt cx="4464496" cy="523220"/>
          </a:xfrm>
        </p:grpSpPr>
        <p:sp>
          <p:nvSpPr>
            <p:cNvPr id="46" name="TextBox 13"/>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400110"/>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Assumption 1</a:t>
              </a:r>
            </a:p>
          </p:txBody>
        </p:sp>
      </p:grpSp>
      <p:grpSp>
        <p:nvGrpSpPr>
          <p:cNvPr id="9" name="그룹 8"/>
          <p:cNvGrpSpPr/>
          <p:nvPr/>
        </p:nvGrpSpPr>
        <p:grpSpPr>
          <a:xfrm>
            <a:off x="4511030" y="2709714"/>
            <a:ext cx="4464496" cy="523220"/>
            <a:chOff x="6311230" y="2781722"/>
            <a:chExt cx="4464496" cy="523220"/>
          </a:xfrm>
        </p:grpSpPr>
        <p:sp>
          <p:nvSpPr>
            <p:cNvPr id="69" name="TextBox 13"/>
            <p:cNvSpPr txBox="1">
              <a:spLocks noChangeArrowheads="1"/>
            </p:cNvSpPr>
            <p:nvPr/>
          </p:nvSpPr>
          <p:spPr bwMode="auto">
            <a:xfrm>
              <a:off x="6311230" y="2781722"/>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70" name="Text Box 5"/>
            <p:cNvSpPr txBox="1">
              <a:spLocks noChangeArrowheads="1"/>
            </p:cNvSpPr>
            <p:nvPr/>
          </p:nvSpPr>
          <p:spPr bwMode="auto">
            <a:xfrm>
              <a:off x="7050905" y="2843277"/>
              <a:ext cx="3724821" cy="400110"/>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Assumption 2</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Text goes here</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2484106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Text goes here</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2579977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Text goes here</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40101675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12051</TotalTime>
  <Words>1029</Words>
  <Application>Microsoft Office PowerPoint</Application>
  <PresentationFormat>Custom</PresentationFormat>
  <Paragraphs>151</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굴림체</vt:lpstr>
      <vt:lpstr>Arial</vt:lpstr>
      <vt:lpstr>Calibri</vt:lpstr>
      <vt:lpstr>맑은 고딕</vt:lpstr>
      <vt:lpstr>Calibri Light</vt:lpstr>
      <vt:lpstr>Noto Sans</vt:lpstr>
      <vt:lpstr>Office 테마</vt:lpstr>
      <vt:lpstr>PROJECT RAPTORS REBOUND</vt:lpstr>
      <vt:lpstr>The Organization</vt:lpstr>
      <vt:lpstr>Objectives</vt:lpstr>
      <vt:lpstr>Data</vt:lpstr>
      <vt:lpstr>Project Planning</vt:lpstr>
      <vt:lpstr>PowerPoint Presentation</vt:lpstr>
      <vt:lpstr>Initial Analysis</vt:lpstr>
      <vt:lpstr>Initial Analysis</vt:lpstr>
      <vt:lpstr>Preliminary Results</vt:lpstr>
      <vt:lpstr>Preliminary Recommendations</vt:lpstr>
      <vt:lpstr>[Template - Insert Title]</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25</cp:revision>
  <dcterms:created xsi:type="dcterms:W3CDTF">2010-02-01T08:03:16Z</dcterms:created>
  <dcterms:modified xsi:type="dcterms:W3CDTF">2021-03-18T04:58:40Z</dcterms:modified>
  <cp:category>www.slidemembers.com</cp:category>
</cp:coreProperties>
</file>